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657" r:id="rId2"/>
    <p:sldMasterId id="2147483654" r:id="rId3"/>
  </p:sldMasterIdLst>
  <p:notesMasterIdLst>
    <p:notesMasterId r:id="rId37"/>
  </p:notesMasterIdLst>
  <p:sldIdLst>
    <p:sldId id="266" r:id="rId4"/>
    <p:sldId id="274" r:id="rId5"/>
    <p:sldId id="464" r:id="rId6"/>
    <p:sldId id="448" r:id="rId7"/>
    <p:sldId id="452" r:id="rId8"/>
    <p:sldId id="453" r:id="rId9"/>
    <p:sldId id="449" r:id="rId10"/>
    <p:sldId id="456" r:id="rId11"/>
    <p:sldId id="466" r:id="rId12"/>
    <p:sldId id="475" r:id="rId13"/>
    <p:sldId id="478" r:id="rId14"/>
    <p:sldId id="479" r:id="rId15"/>
    <p:sldId id="482" r:id="rId16"/>
    <p:sldId id="480" r:id="rId17"/>
    <p:sldId id="483" r:id="rId18"/>
    <p:sldId id="484" r:id="rId19"/>
    <p:sldId id="486" r:id="rId20"/>
    <p:sldId id="487" r:id="rId21"/>
    <p:sldId id="457" r:id="rId22"/>
    <p:sldId id="467" r:id="rId23"/>
    <p:sldId id="468" r:id="rId24"/>
    <p:sldId id="472" r:id="rId25"/>
    <p:sldId id="488" r:id="rId26"/>
    <p:sldId id="489" r:id="rId27"/>
    <p:sldId id="490" r:id="rId28"/>
    <p:sldId id="473" r:id="rId29"/>
    <p:sldId id="471" r:id="rId30"/>
    <p:sldId id="474" r:id="rId31"/>
    <p:sldId id="461" r:id="rId32"/>
    <p:sldId id="465" r:id="rId33"/>
    <p:sldId id="481" r:id="rId34"/>
    <p:sldId id="458" r:id="rId35"/>
    <p:sldId id="45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7D8A"/>
    <a:srgbClr val="3E50B4"/>
    <a:srgbClr val="0D0100"/>
    <a:srgbClr val="597482"/>
    <a:srgbClr val="22B4FF"/>
    <a:srgbClr val="78909C"/>
    <a:srgbClr val="607D8B"/>
    <a:srgbClr val="455A63"/>
    <a:srgbClr val="23B4FF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4" autoAdjust="0"/>
    <p:restoredTop sz="38197"/>
  </p:normalViewPr>
  <p:slideViewPr>
    <p:cSldViewPr snapToGrid="0" showGuides="1">
      <p:cViewPr varScale="1">
        <p:scale>
          <a:sx n="118" d="100"/>
          <a:sy n="118" d="100"/>
        </p:scale>
        <p:origin x="224" y="2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2D55-D778-AF4A-8B1C-E3ACFFEFA0C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03B6-F4CD-DE49-AB30-479371E85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ArcadeWithoutLaps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copy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Arcade</a:t>
            </a:r>
            <a:r>
              <a:rPr lang="pt-PT" dirty="0"/>
              <a:t>, </a:t>
            </a:r>
            <a:r>
              <a:rPr lang="pt-PT" dirty="0" err="1"/>
              <a:t>however</a:t>
            </a:r>
            <a:r>
              <a:rPr lang="pt-PT" dirty="0"/>
              <a:t> </a:t>
            </a:r>
            <a:r>
              <a:rPr lang="pt-PT" dirty="0" err="1"/>
              <a:t>everything</a:t>
            </a:r>
            <a:r>
              <a:rPr lang="pt-PT" dirty="0"/>
              <a:t> </a:t>
            </a:r>
            <a:r>
              <a:rPr lang="pt-PT" dirty="0" err="1"/>
              <a:t>related</a:t>
            </a:r>
            <a:r>
              <a:rPr lang="pt-PT" dirty="0"/>
              <a:t> to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laps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removed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ButtonExternalController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copy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Button</a:t>
            </a:r>
            <a:r>
              <a:rPr lang="pt-PT" dirty="0"/>
              <a:t>, </a:t>
            </a:r>
            <a:r>
              <a:rPr lang="pt-PT" dirty="0" err="1"/>
              <a:t>however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been</a:t>
            </a:r>
            <a:r>
              <a:rPr lang="pt-PT" dirty="0"/>
              <a:t> </a:t>
            </a:r>
            <a:r>
              <a:rPr lang="pt-PT" dirty="0" err="1"/>
              <a:t>modified</a:t>
            </a:r>
            <a:r>
              <a:rPr lang="pt-PT" dirty="0"/>
              <a:t>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development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DrawGamepad</a:t>
            </a:r>
            <a:r>
              <a:rPr lang="pt-PT" dirty="0"/>
              <a:t> (</a:t>
            </a:r>
            <a:r>
              <a:rPr lang="pt-PT" dirty="0" err="1"/>
              <a:t>gamepad</a:t>
            </a:r>
            <a:r>
              <a:rPr lang="pt-PT" dirty="0"/>
              <a:t> virtual </a:t>
            </a:r>
            <a:r>
              <a:rPr lang="pt-PT" dirty="0" err="1"/>
              <a:t>controllers</a:t>
            </a:r>
            <a:r>
              <a:rPr lang="pt-PT" dirty="0"/>
              <a:t>- PS4 </a:t>
            </a:r>
            <a:r>
              <a:rPr lang="pt-PT" dirty="0" err="1"/>
              <a:t>and</a:t>
            </a:r>
            <a:r>
              <a:rPr lang="pt-PT" dirty="0"/>
              <a:t> XBOX </a:t>
            </a:r>
            <a:r>
              <a:rPr lang="pt-PT" dirty="0" err="1"/>
              <a:t>One</a:t>
            </a:r>
            <a:r>
              <a:rPr lang="pt-PT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04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8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8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54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4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 2 –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 to </a:t>
            </a:r>
            <a:r>
              <a:rPr lang="pt-PT" dirty="0" err="1"/>
              <a:t>write</a:t>
            </a:r>
            <a:r>
              <a:rPr lang="pt-PT" dirty="0"/>
              <a:t> </a:t>
            </a:r>
            <a:r>
              <a:rPr lang="pt-PT" dirty="0" err="1"/>
              <a:t>whatever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want</a:t>
            </a:r>
            <a:r>
              <a:rPr lang="pt-PT" dirty="0"/>
              <a:t> </a:t>
            </a:r>
            <a:r>
              <a:rPr lang="pt-PT" dirty="0" err="1"/>
              <a:t>interactions</a:t>
            </a:r>
            <a:r>
              <a:rPr lang="pt-PT" dirty="0"/>
              <a:t> can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placed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index.js</a:t>
            </a:r>
            <a:r>
              <a:rPr lang="pt-PT" dirty="0"/>
              <a:t>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ButtonExternalController</a:t>
            </a:r>
            <a:r>
              <a:rPr lang="pt-PT" dirty="0"/>
              <a:t>,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extension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Button</a:t>
            </a:r>
            <a:r>
              <a:rPr lang="pt-PT" dirty="0"/>
              <a:t> </a:t>
            </a:r>
            <a:r>
              <a:rPr lang="pt-PT" dirty="0" err="1"/>
              <a:t>Widget</a:t>
            </a:r>
            <a:r>
              <a:rPr lang="pt-PT" dirty="0"/>
              <a:t>, ”</a:t>
            </a:r>
            <a:r>
              <a:rPr lang="pt-PT" dirty="0" err="1"/>
              <a:t>steals</a:t>
            </a:r>
            <a:r>
              <a:rPr lang="pt-PT" dirty="0"/>
              <a:t>”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keys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capture </a:t>
            </a:r>
            <a:r>
              <a:rPr lang="pt-PT" dirty="0" err="1"/>
              <a:t>press</a:t>
            </a:r>
            <a:r>
              <a:rPr lang="pt-PT" dirty="0"/>
              <a:t>/</a:t>
            </a:r>
            <a:r>
              <a:rPr lang="pt-PT" dirty="0" err="1"/>
              <a:t>release</a:t>
            </a:r>
            <a:r>
              <a:rPr lang="pt-PT" dirty="0"/>
              <a:t> </a:t>
            </a:r>
            <a:r>
              <a:rPr lang="pt-PT" dirty="0" err="1"/>
              <a:t>events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declared</a:t>
            </a:r>
            <a:r>
              <a:rPr lang="pt-PT" dirty="0"/>
              <a:t> </a:t>
            </a:r>
            <a:r>
              <a:rPr lang="pt-PT" dirty="0" err="1"/>
              <a:t>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75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6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6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90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9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89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09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48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41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10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02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58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5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77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62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1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latin typeface="Raleway" charset="0"/>
                <a:ea typeface="Raleway" charset="0"/>
                <a:cs typeface="Raleway" charset="0"/>
              </a:rPr>
              <a:t>“MEDICAL DEVICE prototype - A near-final, working version of the MEDICAL DEVICE that can be used for its INTENDED USE”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</a:t>
            </a:r>
            <a:r>
              <a:rPr lang="en-US" baseline="0" dirty="0"/>
              <a:t> to have something </a:t>
            </a:r>
            <a:r>
              <a:rPr lang="mr-IN" baseline="0" dirty="0"/>
              <a:t>–</a:t>
            </a:r>
            <a:r>
              <a:rPr lang="en-US" baseline="0" dirty="0"/>
              <a:t> prototype of having someone driving in a road</a:t>
            </a:r>
          </a:p>
          <a:p>
            <a:r>
              <a:rPr lang="en-US" baseline="0" dirty="0"/>
              <a:t>Performance problem </a:t>
            </a:r>
            <a:r>
              <a:rPr lang="mr-IN" baseline="0" dirty="0"/>
              <a:t>–</a:t>
            </a:r>
            <a:r>
              <a:rPr lang="en-US" baseline="0" dirty="0"/>
              <a:t> high fidelity platforms vs outrun</a:t>
            </a:r>
          </a:p>
          <a:p>
            <a:endParaRPr lang="en-US" baseline="0" dirty="0"/>
          </a:p>
          <a:p>
            <a:r>
              <a:rPr lang="en-US" baseline="0" dirty="0"/>
              <a:t>Problem with interactive systems </a:t>
            </a:r>
          </a:p>
          <a:p>
            <a:endParaRPr lang="en-US" baseline="0" dirty="0"/>
          </a:p>
          <a:p>
            <a:r>
              <a:rPr lang="en-US" baseline="0" dirty="0"/>
              <a:t>Redo all from the example </a:t>
            </a:r>
            <a:r>
              <a:rPr lang="en-US" baseline="0" dirty="0" err="1"/>
              <a:t>autopark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07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3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3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8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OUR</a:t>
            </a:r>
            <a:r>
              <a:rPr lang="en-US" sz="1000" spc="160" baseline="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 COMPANY</a:t>
            </a:r>
            <a:endParaRPr lang="en-US" sz="1000" spc="160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26941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OUR COMPANY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83588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7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3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7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95"/>
            <a:ext cx="12192000" cy="12012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268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Your</a:t>
            </a:r>
            <a:r>
              <a:rPr lang="en-US" sz="1200" b="0" i="0" baseline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Company Slogan Here and some Business Information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249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E-Mail: me@materialdesigntemplate</a:t>
            </a:r>
            <a:r>
              <a:rPr lang="en-US" sz="1200" b="0" i="0" baseline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 Phone: +49 89 1726182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957719" y="1205133"/>
            <a:ext cx="647894" cy="647894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26" r:id="rId2"/>
    <p:sldLayoutId id="214748373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"/>
            <a:ext cx="12192000" cy="54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89441" y="554720"/>
            <a:ext cx="624684" cy="566964"/>
            <a:chOff x="1585912" y="819150"/>
            <a:chExt cx="5143500" cy="4668265"/>
          </a:xfrm>
        </p:grpSpPr>
        <p:sp>
          <p:nvSpPr>
            <p:cNvPr id="8" name="Diamond 7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63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pvsio-web/src/client/app/widgets/car/arcade_game/racer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zecarlos94/pvsio-web/tree/gamingDev/examples/demos/driving_simulator" TargetMode="External"/><Relationship Id="rId5" Type="http://schemas.openxmlformats.org/officeDocument/2006/relationships/hyperlink" Target="https://github.com/zecarlos94/pvsio-web/tree/gaming/examplesDev/demos/arcade_game_simulator" TargetMode="External"/><Relationship Id="rId4" Type="http://schemas.openxmlformats.org/officeDocument/2006/relationships/hyperlink" Target="https://codeincomplete.com/games/racer/v4-final/)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incomplete.com/games/racer/v4-final/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pvsio-web/src/client/app/widgets/car/arcade_game/racer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zecarlos94/pvsio-web/blob/gamingDev/src/client/app/widgets/car/car_docs/index.html" TargetMode="External"/><Relationship Id="rId5" Type="http://schemas.openxmlformats.org/officeDocument/2006/relationships/hyperlink" Target="https://github.com/zecarlos94/pvsio-web/blob/gamingDev/src/client/app/widgets/car/car_tutorials/index.html" TargetMode="External"/><Relationship Id="rId4" Type="http://schemas.openxmlformats.org/officeDocument/2006/relationships/hyperlink" Target="https://github.com/zecarlos94/pvsio-web/blob/gaming/src/client/app/widgets/car/arcade_game/racer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zecarlos94/pvsio-web/blob/gaming/src/client/app/widgets/car/arcade_game/racer.htm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23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44686" y="2790401"/>
            <a:ext cx="7607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Raleway" charset="0"/>
                <a:ea typeface="Raleway" charset="0"/>
                <a:cs typeface="Raleway" charset="0"/>
              </a:rPr>
              <a:t>Design and development of an arcade simulation environment for PVSio-web </a:t>
            </a:r>
            <a:endParaRPr lang="en-US" sz="4000" dirty="0">
              <a:effectLst/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43660" y="4859270"/>
            <a:ext cx="4009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MSc in Computer Science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5004" y="660914"/>
            <a:ext cx="3395222" cy="614554"/>
            <a:chOff x="835004" y="660914"/>
            <a:chExt cx="3395222" cy="614554"/>
          </a:xfrm>
        </p:grpSpPr>
        <p:grpSp>
          <p:nvGrpSpPr>
            <p:cNvPr id="11" name="Group 10"/>
            <p:cNvGrpSpPr/>
            <p:nvPr/>
          </p:nvGrpSpPr>
          <p:grpSpPr>
            <a:xfrm>
              <a:off x="835004" y="660914"/>
              <a:ext cx="677117" cy="614554"/>
              <a:chOff x="1585912" y="819150"/>
              <a:chExt cx="5143500" cy="4668265"/>
            </a:xfrm>
          </p:grpSpPr>
          <p:sp>
            <p:nvSpPr>
              <p:cNvPr id="12" name="Diamond 11"/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Diamond 13"/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23B4FF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81385" y="767545"/>
              <a:ext cx="254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PVSio-web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065193" y="5682212"/>
            <a:ext cx="3384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Escola de Engenharia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Departamento de Informática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Universidade do Minho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81038" y="5730393"/>
            <a:ext cx="3334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charset="0"/>
                <a:ea typeface="Raleway" charset="0"/>
                <a:cs typeface="Raleway" charset="0"/>
              </a:rPr>
              <a:t>José Carlos Brandão (a71223)</a:t>
            </a:r>
          </a:p>
        </p:txBody>
      </p:sp>
      <p:pic>
        <p:nvPicPr>
          <p:cNvPr id="20" name="Imagem 2">
            <a:extLst>
              <a:ext uri="{FF2B5EF4-FFF2-40B4-BE49-F238E27FC236}">
                <a16:creationId xmlns:a16="http://schemas.microsoft.com/office/drawing/2014/main" id="{611F7A4A-D7AE-4CB9-A4AE-0906EEF6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/>
          <a:stretch/>
        </p:blipFill>
        <p:spPr>
          <a:xfrm>
            <a:off x="11449749" y="660914"/>
            <a:ext cx="775271" cy="3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Developed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within 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A1455-ADF7-D649-BFC9-0E6AF1386434}"/>
              </a:ext>
            </a:extLst>
          </p:cNvPr>
          <p:cNvSpPr/>
          <p:nvPr/>
        </p:nvSpPr>
        <p:spPr>
          <a:xfrm>
            <a:off x="6112331" y="20789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1338946" y="2078922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C27-83BF-5B4B-9DC0-16D2342146F6}"/>
              </a:ext>
            </a:extLst>
          </p:cNvPr>
          <p:cNvSpPr/>
          <p:nvPr/>
        </p:nvSpPr>
        <p:spPr>
          <a:xfrm>
            <a:off x="8534402" y="20789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Customization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F86715-2C02-A94E-A89C-F5778A964A38}"/>
              </a:ext>
            </a:extLst>
          </p:cNvPr>
          <p:cNvSpPr/>
          <p:nvPr/>
        </p:nvSpPr>
        <p:spPr>
          <a:xfrm>
            <a:off x="1338946" y="5084060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DrawGamepad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AF9CD9-736B-8D43-8FB4-E86E6539ED74}"/>
              </a:ext>
            </a:extLst>
          </p:cNvPr>
          <p:cNvSpPr/>
          <p:nvPr/>
        </p:nvSpPr>
        <p:spPr>
          <a:xfrm>
            <a:off x="6112331" y="3581491"/>
            <a:ext cx="2102948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GamepadController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572E74-C0C1-BD4F-82A8-D083D478199F}"/>
              </a:ext>
            </a:extLst>
          </p:cNvPr>
          <p:cNvSpPr/>
          <p:nvPr/>
        </p:nvSpPr>
        <p:spPr>
          <a:xfrm>
            <a:off x="3553689" y="3581491"/>
            <a:ext cx="2290441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GyroscopeController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1338946" y="358149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0CF298-5786-D847-8E27-61C3B80B9484}"/>
              </a:ext>
            </a:extLst>
          </p:cNvPr>
          <p:cNvSpPr/>
          <p:nvPr/>
        </p:nvSpPr>
        <p:spPr>
          <a:xfrm>
            <a:off x="3553689" y="5121596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CCF0E3-58AD-D948-86F5-58A524F1DEAF}"/>
              </a:ext>
            </a:extLst>
          </p:cNvPr>
          <p:cNvSpPr/>
          <p:nvPr/>
        </p:nvSpPr>
        <p:spPr>
          <a:xfrm>
            <a:off x="8534402" y="3581490"/>
            <a:ext cx="2430952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VirtualKeypadController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E54B16-AA68-054F-9DB1-A3CE0D7429B4}"/>
              </a:ext>
            </a:extLst>
          </p:cNvPr>
          <p:cNvSpPr/>
          <p:nvPr/>
        </p:nvSpPr>
        <p:spPr>
          <a:xfrm>
            <a:off x="3553689" y="2078922"/>
            <a:ext cx="2183585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ArcadeWithoutLaps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064B81-7F55-4F46-A976-7C1157F97048}"/>
              </a:ext>
            </a:extLst>
          </p:cNvPr>
          <p:cNvSpPr/>
          <p:nvPr/>
        </p:nvSpPr>
        <p:spPr>
          <a:xfrm>
            <a:off x="5768432" y="5121596"/>
            <a:ext cx="2596243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ButtonExternalController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0C145-4076-A048-BD2B-439D1107686C}"/>
              </a:ext>
            </a:extLst>
          </p:cNvPr>
          <p:cNvSpPr/>
          <p:nvPr/>
        </p:nvSpPr>
        <p:spPr>
          <a:xfrm>
            <a:off x="8534402" y="5121596"/>
            <a:ext cx="2596243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LincolnMKCDashboard</a:t>
            </a:r>
            <a:endParaRPr lang="pt-P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258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within 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A1455-ADF7-D649-BFC9-0E6AF1386434}"/>
              </a:ext>
            </a:extLst>
          </p:cNvPr>
          <p:cNvSpPr/>
          <p:nvPr/>
        </p:nvSpPr>
        <p:spPr>
          <a:xfrm>
            <a:off x="402772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3622176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6229559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4D94847-EF9C-DB4C-A051-501346717D47}"/>
              </a:ext>
            </a:extLst>
          </p:cNvPr>
          <p:cNvSpPr/>
          <p:nvPr/>
        </p:nvSpPr>
        <p:spPr>
          <a:xfrm>
            <a:off x="2311831" y="2158119"/>
            <a:ext cx="1240972" cy="73422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C94EB-176B-B947-B39C-0B32E847AF97}"/>
              </a:ext>
            </a:extLst>
          </p:cNvPr>
          <p:cNvSpPr txBox="1"/>
          <p:nvPr/>
        </p:nvSpPr>
        <p:spPr>
          <a:xfrm>
            <a:off x="1557197" y="3020222"/>
            <a:ext cx="2362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desired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JSON file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necessary</a:t>
            </a:r>
            <a:r>
              <a:rPr lang="pt-PT" sz="1400" dirty="0"/>
              <a:t> </a:t>
            </a:r>
            <a:r>
              <a:rPr lang="pt-PT" sz="1400" dirty="0" err="1"/>
              <a:t>configurations</a:t>
            </a:r>
            <a:endParaRPr lang="en-US" sz="1400" dirty="0"/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5307787" y="2102488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DDC31-24E5-5347-9472-E506569A257B}"/>
              </a:ext>
            </a:extLst>
          </p:cNvPr>
          <p:cNvSpPr txBox="1"/>
          <p:nvPr/>
        </p:nvSpPr>
        <p:spPr>
          <a:xfrm>
            <a:off x="141321" y="5581417"/>
            <a:ext cx="2362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File-</a:t>
            </a:r>
            <a:r>
              <a:rPr lang="pt-PT" sz="1400" dirty="0" err="1"/>
              <a:t>Writing</a:t>
            </a:r>
            <a:r>
              <a:rPr lang="pt-PT" sz="1400" dirty="0"/>
              <a:t> API does </a:t>
            </a:r>
            <a:r>
              <a:rPr lang="pt-PT" sz="1400" dirty="0" err="1"/>
              <a:t>not</a:t>
            </a:r>
            <a:r>
              <a:rPr lang="pt-PT" sz="1400" dirty="0"/>
              <a:t> </a:t>
            </a:r>
            <a:r>
              <a:rPr lang="pt-PT" sz="1400" dirty="0" err="1"/>
              <a:t>yet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!! </a:t>
            </a:r>
            <a:r>
              <a:rPr lang="pt-PT" sz="1400" b="1" dirty="0"/>
              <a:t>TODO</a:t>
            </a:r>
          </a:p>
          <a:p>
            <a:endParaRPr lang="pt-PT" sz="1400" b="1" dirty="0"/>
          </a:p>
          <a:p>
            <a:r>
              <a:rPr lang="pt-PT" sz="1400" b="1" dirty="0"/>
              <a:t>Must </a:t>
            </a:r>
            <a:r>
              <a:rPr lang="pt-PT" sz="1400" b="1" dirty="0" err="1"/>
              <a:t>return</a:t>
            </a:r>
            <a:r>
              <a:rPr lang="pt-PT" sz="1400" b="1" dirty="0"/>
              <a:t> </a:t>
            </a:r>
            <a:r>
              <a:rPr lang="pt-PT" sz="1400" b="1" dirty="0" err="1"/>
              <a:t>filename</a:t>
            </a:r>
            <a:r>
              <a:rPr lang="pt-PT" sz="1400" b="1" dirty="0"/>
              <a:t> </a:t>
            </a:r>
            <a:r>
              <a:rPr lang="pt-PT" sz="1400" b="1" dirty="0" err="1"/>
              <a:t>just</a:t>
            </a:r>
            <a:r>
              <a:rPr lang="pt-PT" sz="1400" b="1" dirty="0"/>
              <a:t> </a:t>
            </a:r>
            <a:r>
              <a:rPr lang="pt-PT" sz="1400" b="1" dirty="0" err="1"/>
              <a:t>created</a:t>
            </a:r>
            <a:endParaRPr lang="en-US" sz="1400" b="1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FFE9834-8799-934E-9566-7C8BC1A51D02}"/>
              </a:ext>
            </a:extLst>
          </p:cNvPr>
          <p:cNvCxnSpPr>
            <a:cxnSpLocks/>
          </p:cNvCxnSpPr>
          <p:nvPr/>
        </p:nvCxnSpPr>
        <p:spPr>
          <a:xfrm rot="5400000">
            <a:off x="402663" y="4314982"/>
            <a:ext cx="1851605" cy="7394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4690620" y="3068821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3552803" y="6085349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256685" y="6085350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4921796" y="6085349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6547630" y="6085349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9868059" y="30688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9868059" y="4322576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9868059" y="5576331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58CF46-FB21-EB44-BB96-E8CF955CEC37}"/>
              </a:ext>
            </a:extLst>
          </p:cNvPr>
          <p:cNvSpPr/>
          <p:nvPr/>
        </p:nvSpPr>
        <p:spPr>
          <a:xfrm>
            <a:off x="3622176" y="4125866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Customization</a:t>
            </a:r>
            <a:endParaRPr lang="pt-P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9606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909516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‘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track_generator_Simulator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’ 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288741" y="2301903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BFC5930-EB3B-7344-80E0-E7B217585695}"/>
              </a:ext>
            </a:extLst>
          </p:cNvPr>
          <p:cNvCxnSpPr>
            <a:cxnSpLocks/>
          </p:cNvCxnSpPr>
          <p:nvPr/>
        </p:nvCxnSpPr>
        <p:spPr>
          <a:xfrm>
            <a:off x="2425832" y="2634482"/>
            <a:ext cx="100800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906A681-B22D-4E4D-A9D8-0BD32440757A}"/>
              </a:ext>
            </a:extLst>
          </p:cNvPr>
          <p:cNvSpPr/>
          <p:nvPr/>
        </p:nvSpPr>
        <p:spPr>
          <a:xfrm>
            <a:off x="3449695" y="209493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850AAC-F3EB-A643-8ACA-0AC7D85571A7}"/>
              </a:ext>
            </a:extLst>
          </p:cNvPr>
          <p:cNvSpPr txBox="1"/>
          <p:nvPr/>
        </p:nvSpPr>
        <p:spPr>
          <a:xfrm>
            <a:off x="8405994" y="2054446"/>
            <a:ext cx="2362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File-</a:t>
            </a:r>
            <a:r>
              <a:rPr lang="pt-PT" sz="1400" dirty="0" err="1"/>
              <a:t>Writing</a:t>
            </a:r>
            <a:r>
              <a:rPr lang="pt-PT" sz="1400" dirty="0"/>
              <a:t> API does </a:t>
            </a:r>
            <a:r>
              <a:rPr lang="pt-PT" sz="1400" dirty="0" err="1"/>
              <a:t>not</a:t>
            </a:r>
            <a:r>
              <a:rPr lang="pt-PT" sz="1400" dirty="0"/>
              <a:t> </a:t>
            </a:r>
            <a:r>
              <a:rPr lang="pt-PT" sz="1400" dirty="0" err="1"/>
              <a:t>yet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!! </a:t>
            </a:r>
            <a:r>
              <a:rPr lang="pt-PT" sz="1400" b="1" dirty="0"/>
              <a:t>TODO</a:t>
            </a:r>
          </a:p>
          <a:p>
            <a:endParaRPr lang="pt-PT" sz="1400" b="1" dirty="0"/>
          </a:p>
          <a:p>
            <a:r>
              <a:rPr lang="pt-PT" sz="1400" b="1" dirty="0"/>
              <a:t>Must </a:t>
            </a:r>
            <a:r>
              <a:rPr lang="pt-PT" sz="1400" b="1" dirty="0" err="1"/>
              <a:t>return</a:t>
            </a:r>
            <a:r>
              <a:rPr lang="pt-PT" sz="1400" b="1" dirty="0"/>
              <a:t> </a:t>
            </a:r>
            <a:r>
              <a:rPr lang="pt-PT" sz="1400" b="1" dirty="0" err="1"/>
              <a:t>filename</a:t>
            </a:r>
            <a:r>
              <a:rPr lang="pt-PT" sz="1400" b="1" dirty="0"/>
              <a:t> </a:t>
            </a:r>
            <a:r>
              <a:rPr lang="pt-PT" sz="1400" b="1" dirty="0" err="1"/>
              <a:t>just</a:t>
            </a:r>
            <a:r>
              <a:rPr lang="pt-PT" sz="1400" b="1" dirty="0"/>
              <a:t> </a:t>
            </a:r>
            <a:r>
              <a:rPr lang="pt-PT" sz="1400" b="1" dirty="0" err="1"/>
              <a:t>created</a:t>
            </a:r>
            <a:endParaRPr lang="en-US" sz="1400" b="1" dirty="0"/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05BAF33-2EA9-2045-A4E2-47BA0F1D6A88}"/>
              </a:ext>
            </a:extLst>
          </p:cNvPr>
          <p:cNvCxnSpPr>
            <a:cxnSpLocks/>
          </p:cNvCxnSpPr>
          <p:nvPr/>
        </p:nvCxnSpPr>
        <p:spPr>
          <a:xfrm flipV="1">
            <a:off x="5305244" y="2275116"/>
            <a:ext cx="3100750" cy="189548"/>
          </a:xfrm>
          <a:prstGeom prst="bentConnector3">
            <a:avLst>
              <a:gd name="adj1" fmla="val 724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F86F785-61B2-6C4D-8FC0-897C7742B250}"/>
              </a:ext>
            </a:extLst>
          </p:cNvPr>
          <p:cNvSpPr txBox="1"/>
          <p:nvPr/>
        </p:nvSpPr>
        <p:spPr>
          <a:xfrm>
            <a:off x="5289381" y="3392760"/>
            <a:ext cx="4777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API’s</a:t>
            </a:r>
            <a:r>
              <a:rPr lang="pt-PT" sz="1400" dirty="0"/>
              <a:t> to </a:t>
            </a:r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</a:t>
            </a:r>
            <a:r>
              <a:rPr lang="en-US" sz="1400" b="1" dirty="0"/>
              <a:t> </a:t>
            </a:r>
            <a:r>
              <a:rPr lang="en-US" sz="1400" b="1" dirty="0" err="1"/>
              <a:t>generateStraightTrack</a:t>
            </a:r>
            <a:r>
              <a:rPr lang="en-US" sz="1400" b="1" dirty="0"/>
              <a:t>();</a:t>
            </a:r>
          </a:p>
          <a:p>
            <a:r>
              <a:rPr lang="en-US" sz="1400" dirty="0"/>
              <a:t>2.</a:t>
            </a:r>
            <a:r>
              <a:rPr lang="en-US" sz="1400" b="1" dirty="0"/>
              <a:t> </a:t>
            </a:r>
            <a:r>
              <a:rPr lang="en-US" sz="1400" b="1" dirty="0" err="1"/>
              <a:t>generateTrackCurvesSlopes</a:t>
            </a:r>
            <a:r>
              <a:rPr lang="en-US" sz="1400" b="1" dirty="0"/>
              <a:t>();</a:t>
            </a:r>
          </a:p>
          <a:p>
            <a:r>
              <a:rPr lang="en-US" sz="1400" dirty="0"/>
              <a:t>3. </a:t>
            </a:r>
            <a:r>
              <a:rPr lang="en-US" sz="1400" b="1" dirty="0" err="1"/>
              <a:t>generateTrackBasedOnTrackLayoutOptField</a:t>
            </a:r>
            <a:r>
              <a:rPr lang="en-US" sz="1400" b="1" dirty="0"/>
              <a:t>();</a:t>
            </a:r>
          </a:p>
          <a:p>
            <a:endParaRPr lang="pt-PT" sz="1400" b="1" dirty="0"/>
          </a:p>
          <a:p>
            <a:r>
              <a:rPr lang="pt-PT" sz="1400" dirty="0" err="1"/>
              <a:t>Methods</a:t>
            </a:r>
            <a:r>
              <a:rPr lang="pt-PT" sz="1400" dirty="0"/>
              <a:t> 1. </a:t>
            </a:r>
            <a:r>
              <a:rPr lang="pt-PT" sz="1400" dirty="0" err="1"/>
              <a:t>and</a:t>
            </a:r>
            <a:r>
              <a:rPr lang="pt-PT" sz="1400" dirty="0"/>
              <a:t> 2. </a:t>
            </a:r>
            <a:r>
              <a:rPr lang="pt-PT" sz="1400" dirty="0" err="1"/>
              <a:t>generate</a:t>
            </a:r>
            <a:r>
              <a:rPr lang="pt-PT" sz="1400" dirty="0"/>
              <a:t> </a:t>
            </a:r>
            <a:r>
              <a:rPr lang="pt-PT" sz="1400" dirty="0" err="1"/>
              <a:t>randomly</a:t>
            </a:r>
            <a:r>
              <a:rPr lang="pt-PT" sz="1400" dirty="0"/>
              <a:t> a </a:t>
            </a:r>
            <a:r>
              <a:rPr lang="pt-PT" sz="1400" dirty="0" err="1"/>
              <a:t>new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. </a:t>
            </a:r>
          </a:p>
          <a:p>
            <a:r>
              <a:rPr lang="pt-PT" sz="1400" dirty="0" err="1"/>
              <a:t>Method</a:t>
            </a:r>
            <a:r>
              <a:rPr lang="pt-PT" sz="1400" dirty="0"/>
              <a:t> 3 </a:t>
            </a:r>
            <a:r>
              <a:rPr lang="pt-PT" sz="1400" dirty="0" err="1"/>
              <a:t>generate</a:t>
            </a:r>
            <a:r>
              <a:rPr lang="pt-PT" sz="1400" dirty="0"/>
              <a:t> a </a:t>
            </a:r>
            <a:r>
              <a:rPr lang="pt-PT" sz="1400" dirty="0" err="1"/>
              <a:t>new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, </a:t>
            </a:r>
            <a:r>
              <a:rPr lang="pt-PT" sz="1400" dirty="0" err="1"/>
              <a:t>based</a:t>
            </a:r>
            <a:r>
              <a:rPr lang="pt-PT" sz="1400" dirty="0"/>
              <a:t> </a:t>
            </a:r>
            <a:r>
              <a:rPr lang="pt-PT" sz="1400" dirty="0" err="1"/>
              <a:t>on</a:t>
            </a:r>
            <a:r>
              <a:rPr lang="pt-PT" sz="1400" dirty="0"/>
              <a:t> </a:t>
            </a:r>
            <a:r>
              <a:rPr lang="pt-PT" sz="1400" dirty="0" err="1"/>
              <a:t>trackLayout</a:t>
            </a:r>
            <a:r>
              <a:rPr lang="pt-PT" sz="1400" dirty="0"/>
              <a:t> </a:t>
            </a:r>
            <a:r>
              <a:rPr lang="pt-PT" sz="1400" dirty="0" err="1"/>
              <a:t>provided</a:t>
            </a:r>
            <a:endParaRPr lang="en-US" sz="1400" dirty="0"/>
          </a:p>
          <a:p>
            <a:endParaRPr lang="en-US" sz="1400" dirty="0"/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4AA1FF75-B89C-DE4E-99AD-889671962D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95244" y="3308121"/>
            <a:ext cx="936000" cy="684000"/>
          </a:xfrm>
          <a:prstGeom prst="bentConnector3">
            <a:avLst>
              <a:gd name="adj1" fmla="val 100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F87A878-2906-844B-BC81-A68B634EEEC5}"/>
              </a:ext>
            </a:extLst>
          </p:cNvPr>
          <p:cNvSpPr txBox="1"/>
          <p:nvPr/>
        </p:nvSpPr>
        <p:spPr>
          <a:xfrm>
            <a:off x="3062826" y="3413889"/>
            <a:ext cx="155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 err="1"/>
              <a:t>Invoke</a:t>
            </a:r>
            <a:r>
              <a:rPr lang="pt-PT" sz="1400" b="1" dirty="0"/>
              <a:t> </a:t>
            </a:r>
            <a:r>
              <a:rPr lang="pt-PT" sz="1400" b="1" dirty="0" err="1"/>
              <a:t>desired</a:t>
            </a:r>
            <a:r>
              <a:rPr lang="pt-PT" sz="1400" b="1" dirty="0"/>
              <a:t> API</a:t>
            </a:r>
            <a:endParaRPr 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755041-C9BA-B44B-B438-D41363D83E13}"/>
              </a:ext>
            </a:extLst>
          </p:cNvPr>
          <p:cNvSpPr txBox="1"/>
          <p:nvPr/>
        </p:nvSpPr>
        <p:spPr>
          <a:xfrm>
            <a:off x="5315778" y="5613517"/>
            <a:ext cx="2362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desired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JSON file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necessary</a:t>
            </a:r>
            <a:r>
              <a:rPr lang="pt-PT" sz="1400" dirty="0"/>
              <a:t> </a:t>
            </a:r>
            <a:r>
              <a:rPr lang="pt-PT" sz="1400" dirty="0" err="1"/>
              <a:t>configurations</a:t>
            </a:r>
            <a:endParaRPr lang="en-US" sz="1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E3D036D-1169-CB44-8644-A43F0C926A05}"/>
              </a:ext>
            </a:extLst>
          </p:cNvPr>
          <p:cNvCxnSpPr/>
          <p:nvPr/>
        </p:nvCxnSpPr>
        <p:spPr>
          <a:xfrm>
            <a:off x="6226629" y="5170714"/>
            <a:ext cx="0" cy="44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4293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1" y="724705"/>
            <a:ext cx="818076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1 (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arcade_game_Simulator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3658723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6266106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5344334" y="3169614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4727167" y="4135947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3680495" y="1807728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384377" y="1807729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5049488" y="1807728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6675322" y="1807728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8467692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8467692" y="4252532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8467692" y="5506287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654629" y="1765260"/>
            <a:ext cx="129593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46AECF-FF46-E344-9B22-BEF2226E17CA}"/>
              </a:ext>
            </a:extLst>
          </p:cNvPr>
          <p:cNvSpPr/>
          <p:nvPr/>
        </p:nvSpPr>
        <p:spPr>
          <a:xfrm>
            <a:off x="385326" y="1765260"/>
            <a:ext cx="1036141" cy="751728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main.pvs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6EF2FF1-2BBB-5E4A-93EA-C7FB419E3572}"/>
              </a:ext>
            </a:extLst>
          </p:cNvPr>
          <p:cNvCxnSpPr>
            <a:cxnSpLocks/>
          </p:cNvCxnSpPr>
          <p:nvPr/>
        </p:nvCxnSpPr>
        <p:spPr>
          <a:xfrm>
            <a:off x="2166257" y="2516988"/>
            <a:ext cx="1492466" cy="1271241"/>
          </a:xfrm>
          <a:prstGeom prst="bentConnector3">
            <a:avLst>
              <a:gd name="adj1" fmla="val -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BFC5930-EB3B-7344-80E0-E7B217585695}"/>
              </a:ext>
            </a:extLst>
          </p:cNvPr>
          <p:cNvCxnSpPr>
            <a:cxnSpLocks/>
          </p:cNvCxnSpPr>
          <p:nvPr/>
        </p:nvCxnSpPr>
        <p:spPr>
          <a:xfrm>
            <a:off x="2972339" y="2087092"/>
            <a:ext cx="68638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F9077EC-36D8-EF4C-8DFD-DAA388FF1500}"/>
              </a:ext>
            </a:extLst>
          </p:cNvPr>
          <p:cNvCxnSpPr>
            <a:cxnSpLocks/>
          </p:cNvCxnSpPr>
          <p:nvPr/>
        </p:nvCxnSpPr>
        <p:spPr>
          <a:xfrm>
            <a:off x="2972339" y="2504045"/>
            <a:ext cx="6415196" cy="520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C35CE-DE58-9A4B-9756-26C25582A3A1}"/>
              </a:ext>
            </a:extLst>
          </p:cNvPr>
          <p:cNvSpPr txBox="1"/>
          <p:nvPr/>
        </p:nvSpPr>
        <p:spPr>
          <a:xfrm>
            <a:off x="2066798" y="3920503"/>
            <a:ext cx="1437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Previously</a:t>
            </a:r>
            <a:r>
              <a:rPr lang="pt-PT" sz="1400" dirty="0"/>
              <a:t> </a:t>
            </a:r>
            <a:r>
              <a:rPr lang="pt-PT" sz="1400" dirty="0" err="1"/>
              <a:t>Created</a:t>
            </a:r>
            <a:r>
              <a:rPr lang="pt-PT" sz="1400" dirty="0"/>
              <a:t> </a:t>
            </a:r>
            <a:r>
              <a:rPr lang="pt-PT" sz="1400" dirty="0" err="1"/>
              <a:t>on</a:t>
            </a:r>
            <a:r>
              <a:rPr lang="pt-PT" sz="1400" dirty="0"/>
              <a:t> demo </a:t>
            </a:r>
            <a:r>
              <a:rPr lang="pt-PT" sz="1400" b="1" dirty="0" err="1"/>
              <a:t>track_generator_Simulator</a:t>
            </a:r>
            <a:r>
              <a:rPr lang="pt-PT" sz="1400" dirty="0"/>
              <a:t>!! (</a:t>
            </a:r>
            <a:r>
              <a:rPr lang="pt-PT" sz="1400" dirty="0" err="1"/>
              <a:t>Only</a:t>
            </a:r>
            <a:r>
              <a:rPr lang="pt-PT" sz="1400" dirty="0"/>
              <a:t> </a:t>
            </a:r>
            <a:r>
              <a:rPr lang="pt-PT" sz="1400" dirty="0" err="1"/>
              <a:t>receives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Filename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DD8B7C-B87E-6141-9553-605441120AB0}"/>
              </a:ext>
            </a:extLst>
          </p:cNvPr>
          <p:cNvSpPr txBox="1"/>
          <p:nvPr/>
        </p:nvSpPr>
        <p:spPr>
          <a:xfrm>
            <a:off x="326571" y="3617294"/>
            <a:ext cx="1437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speed, </a:t>
            </a:r>
            <a:r>
              <a:rPr lang="pt-PT" sz="1400" dirty="0" err="1"/>
              <a:t>position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posx</a:t>
            </a:r>
            <a:r>
              <a:rPr lang="pt-PT" sz="1400" dirty="0"/>
              <a:t> </a:t>
            </a:r>
            <a:r>
              <a:rPr lang="pt-PT" sz="1400" dirty="0" err="1"/>
              <a:t>values</a:t>
            </a:r>
            <a:r>
              <a:rPr lang="pt-PT" sz="1400" dirty="0"/>
              <a:t> as </a:t>
            </a:r>
            <a:r>
              <a:rPr lang="pt-PT" sz="1400" dirty="0" err="1"/>
              <a:t>well</a:t>
            </a:r>
            <a:r>
              <a:rPr lang="pt-PT" sz="1400" dirty="0"/>
              <a:t> as </a:t>
            </a:r>
            <a:r>
              <a:rPr lang="pt-PT" sz="1400" dirty="0" err="1"/>
              <a:t>current</a:t>
            </a:r>
            <a:r>
              <a:rPr lang="pt-PT" sz="1400" dirty="0"/>
              <a:t> </a:t>
            </a:r>
            <a:r>
              <a:rPr lang="pt-PT" sz="1400" dirty="0" err="1"/>
              <a:t>lap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/>
              <a:t>Also </a:t>
            </a:r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steering</a:t>
            </a:r>
            <a:r>
              <a:rPr lang="pt-PT" sz="1400" dirty="0"/>
              <a:t> Wheel, </a:t>
            </a:r>
            <a:r>
              <a:rPr lang="pt-PT" sz="1400" dirty="0" err="1"/>
              <a:t>speedometer</a:t>
            </a:r>
            <a:r>
              <a:rPr lang="pt-PT" sz="1400" dirty="0"/>
              <a:t>, </a:t>
            </a:r>
            <a:r>
              <a:rPr lang="pt-PT" sz="1400" dirty="0" err="1"/>
              <a:t>tachometer</a:t>
            </a:r>
            <a:r>
              <a:rPr lang="pt-PT" sz="1400" dirty="0"/>
              <a:t> </a:t>
            </a:r>
            <a:r>
              <a:rPr lang="pt-PT" sz="1400" dirty="0" err="1"/>
              <a:t>behaviour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364D2C-E388-6047-AB6D-23A677ACBB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021" y="3047462"/>
            <a:ext cx="99120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033CFA-0C82-9347-88B4-35CB755C4C76}"/>
              </a:ext>
            </a:extLst>
          </p:cNvPr>
          <p:cNvSpPr txBox="1"/>
          <p:nvPr/>
        </p:nvSpPr>
        <p:spPr>
          <a:xfrm>
            <a:off x="4809380" y="5336898"/>
            <a:ext cx="29472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Invokes API </a:t>
            </a:r>
            <a:r>
              <a:rPr lang="en-US" sz="1400" b="1" dirty="0" err="1"/>
              <a:t>startSimulation</a:t>
            </a:r>
            <a:r>
              <a:rPr lang="en-US" sz="1400" dirty="0"/>
              <a:t>(), to start the simulation( i.e. rendering the simulation) and </a:t>
            </a:r>
            <a:r>
              <a:rPr lang="en-US" sz="1400" b="1" dirty="0"/>
              <a:t>render() </a:t>
            </a:r>
            <a:r>
              <a:rPr lang="en-US" sz="1400" dirty="0"/>
              <a:t>of all widgets to update its status with PVS status!!! 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25D98D7-9903-984D-BD33-2B99118C32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18879" y="2601084"/>
            <a:ext cx="3073927" cy="2907074"/>
          </a:xfrm>
          <a:prstGeom prst="bentConnector3">
            <a:avLst>
              <a:gd name="adj1" fmla="val 1002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293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737522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2 (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driving_simulator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2950567" y="496200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5557950" y="496200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4636178" y="5132838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3786436" y="6111956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4175953" y="2112771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879835" y="2112772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5544946" y="2112771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7170780" y="2112771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8467692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8467692" y="4252532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8467692" y="5506287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655165" y="1765260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46AECF-FF46-E344-9B22-BEF2226E17CA}"/>
              </a:ext>
            </a:extLst>
          </p:cNvPr>
          <p:cNvSpPr/>
          <p:nvPr/>
        </p:nvSpPr>
        <p:spPr>
          <a:xfrm>
            <a:off x="385326" y="1765260"/>
            <a:ext cx="1036141" cy="751728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main.pvs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6EF2FF1-2BBB-5E4A-93EA-C7FB419E35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4441" y="3028803"/>
            <a:ext cx="1294742" cy="271111"/>
          </a:xfrm>
          <a:prstGeom prst="bentConnector3">
            <a:avLst>
              <a:gd name="adj1" fmla="val 100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DD8B7C-B87E-6141-9553-605441120AB0}"/>
              </a:ext>
            </a:extLst>
          </p:cNvPr>
          <p:cNvSpPr txBox="1"/>
          <p:nvPr/>
        </p:nvSpPr>
        <p:spPr>
          <a:xfrm>
            <a:off x="172882" y="4305871"/>
            <a:ext cx="1437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speed, </a:t>
            </a:r>
            <a:r>
              <a:rPr lang="pt-PT" sz="1400" dirty="0" err="1"/>
              <a:t>position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posx</a:t>
            </a:r>
            <a:r>
              <a:rPr lang="pt-PT" sz="1400" dirty="0"/>
              <a:t> </a:t>
            </a:r>
            <a:r>
              <a:rPr lang="pt-PT" sz="1400" dirty="0" err="1"/>
              <a:t>values</a:t>
            </a:r>
            <a:r>
              <a:rPr lang="pt-PT" sz="1400" dirty="0"/>
              <a:t> as </a:t>
            </a:r>
            <a:r>
              <a:rPr lang="pt-PT" sz="1400" dirty="0" err="1"/>
              <a:t>well</a:t>
            </a:r>
            <a:r>
              <a:rPr lang="pt-PT" sz="1400" dirty="0"/>
              <a:t> as </a:t>
            </a:r>
            <a:r>
              <a:rPr lang="pt-PT" sz="1400" dirty="0" err="1"/>
              <a:t>current</a:t>
            </a:r>
            <a:r>
              <a:rPr lang="pt-PT" sz="1400" dirty="0"/>
              <a:t> </a:t>
            </a:r>
            <a:r>
              <a:rPr lang="pt-PT" sz="1400" dirty="0" err="1"/>
              <a:t>lap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/>
              <a:t>Also </a:t>
            </a:r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steering</a:t>
            </a:r>
            <a:r>
              <a:rPr lang="pt-PT" sz="1400" dirty="0"/>
              <a:t> Wheel, </a:t>
            </a:r>
            <a:r>
              <a:rPr lang="pt-PT" sz="1400" dirty="0" err="1"/>
              <a:t>speedometer</a:t>
            </a:r>
            <a:r>
              <a:rPr lang="pt-PT" sz="1400" dirty="0"/>
              <a:t>, </a:t>
            </a:r>
            <a:r>
              <a:rPr lang="pt-PT" sz="1400" dirty="0" err="1"/>
              <a:t>tachometer</a:t>
            </a:r>
            <a:r>
              <a:rPr lang="pt-PT" sz="1400" dirty="0"/>
              <a:t> </a:t>
            </a:r>
            <a:r>
              <a:rPr lang="pt-PT" sz="1400" dirty="0" err="1"/>
              <a:t>behaviour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364D2C-E388-6047-AB6D-23A677ACBB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40262" y="3440715"/>
            <a:ext cx="187200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ACB8E2-DC0B-8A4F-A079-A6270C330D46}"/>
              </a:ext>
            </a:extLst>
          </p:cNvPr>
          <p:cNvSpPr/>
          <p:nvPr/>
        </p:nvSpPr>
        <p:spPr>
          <a:xfrm>
            <a:off x="2536352" y="3405254"/>
            <a:ext cx="1291610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ysClr val="windowText" lastClr="000000"/>
                </a:solidFill>
              </a:rPr>
              <a:t>Customization</a:t>
            </a:r>
            <a:endParaRPr lang="pt-PT" sz="1400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B0F075-1067-1C4C-B042-FBAFF8A01B92}"/>
              </a:ext>
            </a:extLst>
          </p:cNvPr>
          <p:cNvSpPr/>
          <p:nvPr/>
        </p:nvSpPr>
        <p:spPr>
          <a:xfrm>
            <a:off x="4232830" y="3419377"/>
            <a:ext cx="1487185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BAB65D7-7F42-A340-9FB7-7481D4ABF0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0822" y="4597164"/>
            <a:ext cx="729674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4347B725-A88D-1649-9B20-96681620DD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3842274" y="3857444"/>
            <a:ext cx="432000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998F457-16C6-B447-BE8D-4D457EDBC5BD}"/>
              </a:ext>
            </a:extLst>
          </p:cNvPr>
          <p:cNvCxnSpPr>
            <a:cxnSpLocks/>
            <a:stCxn id="36" idx="0"/>
          </p:cNvCxnSpPr>
          <p:nvPr/>
        </p:nvCxnSpPr>
        <p:spPr>
          <a:xfrm rot="5400000" flipH="1" flipV="1">
            <a:off x="5721165" y="658728"/>
            <a:ext cx="207519" cy="52855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3E9815E-0D83-6440-951C-289B7137B32D}"/>
              </a:ext>
            </a:extLst>
          </p:cNvPr>
          <p:cNvSpPr txBox="1"/>
          <p:nvPr/>
        </p:nvSpPr>
        <p:spPr>
          <a:xfrm>
            <a:off x="4162477" y="2900652"/>
            <a:ext cx="3126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Re-renderiza</a:t>
            </a:r>
            <a:r>
              <a:rPr lang="pt-PT" sz="1400" dirty="0"/>
              <a:t> </a:t>
            </a:r>
            <a:r>
              <a:rPr lang="pt-PT" sz="1400" dirty="0" err="1"/>
              <a:t>widgets</a:t>
            </a:r>
            <a:r>
              <a:rPr lang="pt-PT" sz="1400" dirty="0"/>
              <a:t> com novos valores </a:t>
            </a:r>
            <a:endParaRPr lang="en-US" sz="1400" dirty="0"/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435937E-F225-244F-8CAC-175FBCE5200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080075" y="2392136"/>
            <a:ext cx="1095878" cy="1012730"/>
          </a:xfrm>
          <a:prstGeom prst="bentConnector3">
            <a:avLst>
              <a:gd name="adj1" fmla="val 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1554183-637C-C84C-8EFE-F7920E6FBD6D}"/>
              </a:ext>
            </a:extLst>
          </p:cNvPr>
          <p:cNvSpPr txBox="1"/>
          <p:nvPr/>
        </p:nvSpPr>
        <p:spPr>
          <a:xfrm>
            <a:off x="4580121" y="4262590"/>
            <a:ext cx="152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Insert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Filename</a:t>
            </a:r>
            <a:r>
              <a:rPr lang="pt-PT" sz="1400" dirty="0"/>
              <a:t> </a:t>
            </a:r>
            <a:r>
              <a:rPr lang="pt-PT" sz="1400" dirty="0" err="1"/>
              <a:t>created</a:t>
            </a:r>
            <a:endParaRPr lang="en-US" sz="1400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B4404B-4093-244A-AADB-4ECFFC53868B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2776393" y="1906846"/>
            <a:ext cx="7530985" cy="1636217"/>
          </a:xfrm>
          <a:prstGeom prst="bentConnector3">
            <a:avLst>
              <a:gd name="adj1" fmla="val 1030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FD40C5-9FE0-5D4A-8102-D2C83740349A}"/>
              </a:ext>
            </a:extLst>
          </p:cNvPr>
          <p:cNvSpPr txBox="1"/>
          <p:nvPr/>
        </p:nvSpPr>
        <p:spPr>
          <a:xfrm>
            <a:off x="2776393" y="1638691"/>
            <a:ext cx="8211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Renders</a:t>
            </a:r>
            <a:r>
              <a:rPr lang="pt-PT" sz="1400" dirty="0"/>
              <a:t> </a:t>
            </a:r>
            <a:r>
              <a:rPr lang="pt-PT" sz="1400" dirty="0" err="1"/>
              <a:t>widgets</a:t>
            </a:r>
            <a:r>
              <a:rPr lang="pt-PT" sz="1400" dirty="0"/>
              <a:t>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i="1" dirty="0" err="1"/>
              <a:t>default</a:t>
            </a:r>
            <a:r>
              <a:rPr lang="pt-PT" sz="1400" i="1" dirty="0"/>
              <a:t> </a:t>
            </a:r>
            <a:r>
              <a:rPr lang="pt-PT" sz="1400" i="1" dirty="0" err="1"/>
              <a:t>values</a:t>
            </a:r>
            <a:r>
              <a:rPr lang="pt-PT" sz="1400" i="1" dirty="0"/>
              <a:t> </a:t>
            </a:r>
            <a:r>
              <a:rPr lang="pt-PT" sz="1400" i="1" dirty="0" err="1"/>
              <a:t>and</a:t>
            </a:r>
            <a:r>
              <a:rPr lang="pt-PT" sz="1400" i="1" dirty="0"/>
              <a:t> </a:t>
            </a:r>
            <a:r>
              <a:rPr lang="pt-PT" sz="1400" i="1" dirty="0" err="1"/>
              <a:t>invokes</a:t>
            </a:r>
            <a:r>
              <a:rPr lang="pt-PT" sz="1400" i="1" dirty="0"/>
              <a:t> </a:t>
            </a:r>
            <a:r>
              <a:rPr lang="pt-PT" sz="1400" i="1" dirty="0" err="1"/>
              <a:t>method</a:t>
            </a:r>
            <a:r>
              <a:rPr lang="pt-PT" sz="1400" i="1" dirty="0"/>
              <a:t> </a:t>
            </a:r>
            <a:r>
              <a:rPr lang="en-US" sz="1400" b="1" dirty="0" err="1"/>
              <a:t>car.customization.setLastRenderingDiv</a:t>
            </a:r>
            <a:r>
              <a:rPr lang="en-US" sz="1400" b="1" dirty="0"/>
              <a:t>("gauge");</a:t>
            </a:r>
            <a:r>
              <a:rPr lang="pt-PT" sz="1400" b="1" dirty="0"/>
              <a:t> </a:t>
            </a:r>
            <a:endParaRPr lang="en-US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61CD46-CDCC-1448-81DB-79EF7DC73409}"/>
              </a:ext>
            </a:extLst>
          </p:cNvPr>
          <p:cNvSpPr txBox="1"/>
          <p:nvPr/>
        </p:nvSpPr>
        <p:spPr>
          <a:xfrm>
            <a:off x="2040493" y="4273999"/>
            <a:ext cx="219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 err="1"/>
              <a:t>onEnd</a:t>
            </a:r>
            <a:r>
              <a:rPr lang="pt-PT" sz="1200" dirty="0"/>
              <a:t> </a:t>
            </a:r>
            <a:r>
              <a:rPr lang="pt-PT" sz="1200" dirty="0" err="1"/>
              <a:t>event</a:t>
            </a:r>
            <a:r>
              <a:rPr lang="pt-PT" sz="1200" dirty="0"/>
              <a:t> </a:t>
            </a:r>
            <a:r>
              <a:rPr lang="pt-PT" sz="1200" dirty="0" err="1"/>
              <a:t>triggers</a:t>
            </a:r>
            <a:r>
              <a:rPr lang="pt-PT" sz="1200" dirty="0"/>
              <a:t> </a:t>
            </a:r>
            <a:r>
              <a:rPr lang="pt-PT" sz="1200" dirty="0" err="1"/>
              <a:t>all</a:t>
            </a:r>
            <a:r>
              <a:rPr lang="pt-PT" sz="1200" dirty="0"/>
              <a:t> </a:t>
            </a:r>
            <a:r>
              <a:rPr lang="pt-PT" sz="1200" dirty="0" err="1"/>
              <a:t>widgets</a:t>
            </a:r>
            <a:r>
              <a:rPr lang="pt-PT" sz="1200" dirty="0"/>
              <a:t> </a:t>
            </a:r>
            <a:r>
              <a:rPr lang="pt-PT" sz="1200" dirty="0" err="1"/>
              <a:t>constructors</a:t>
            </a:r>
            <a:r>
              <a:rPr lang="pt-PT" sz="1200" dirty="0"/>
              <a:t> </a:t>
            </a:r>
            <a:r>
              <a:rPr lang="pt-PT" sz="1200" dirty="0" err="1"/>
              <a:t>invocations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2AD7B-D6F4-924F-93F2-92ED02010DF3}"/>
              </a:ext>
            </a:extLst>
          </p:cNvPr>
          <p:cNvSpPr txBox="1"/>
          <p:nvPr/>
        </p:nvSpPr>
        <p:spPr>
          <a:xfrm>
            <a:off x="944289" y="2639041"/>
            <a:ext cx="127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Invoked method </a:t>
            </a:r>
            <a:r>
              <a:rPr lang="en-US" sz="1200" b="1" dirty="0" err="1"/>
              <a:t>setInitRenderingDiv</a:t>
            </a:r>
            <a:r>
              <a:rPr lang="en-US" sz="1200" b="1" dirty="0"/>
              <a:t>(</a:t>
            </a:r>
            <a:r>
              <a:rPr lang="en-US" sz="1200" b="1" dirty="0" err="1"/>
              <a:t>initWindowCSSValues</a:t>
            </a:r>
            <a:r>
              <a:rPr lang="en-US" sz="1200" b="1" dirty="0"/>
              <a:t>);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D1E4D6-1359-5949-A499-22651CE735F8}"/>
              </a:ext>
            </a:extLst>
          </p:cNvPr>
          <p:cNvSpPr txBox="1"/>
          <p:nvPr/>
        </p:nvSpPr>
        <p:spPr>
          <a:xfrm>
            <a:off x="5716889" y="3326020"/>
            <a:ext cx="27786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Invokes methods </a:t>
            </a:r>
            <a:r>
              <a:rPr lang="en-US" sz="1100" b="1" dirty="0"/>
              <a:t>sliders=</a:t>
            </a:r>
            <a:r>
              <a:rPr lang="en-US" sz="1100" b="1" dirty="0" err="1"/>
              <a:t>car.customization.rangeEvents</a:t>
            </a:r>
            <a:r>
              <a:rPr lang="en-US" sz="1100" b="1" dirty="0"/>
              <a:t>(sliders); </a:t>
            </a:r>
            <a:r>
              <a:rPr lang="pt-PT" sz="1100" b="1" dirty="0"/>
              <a:t> </a:t>
            </a:r>
            <a:r>
              <a:rPr lang="pt-PT" sz="1100" dirty="0" err="1"/>
              <a:t>And</a:t>
            </a:r>
            <a:r>
              <a:rPr lang="en-US" sz="1100" dirty="0"/>
              <a:t> </a:t>
            </a:r>
            <a:r>
              <a:rPr lang="en-US" sz="1100" b="1" dirty="0" err="1"/>
              <a:t>car.customization.endRange</a:t>
            </a:r>
            <a:r>
              <a:rPr lang="en-US" sz="1100" b="1" dirty="0"/>
              <a:t>(initalPVSState,onMessageReceived,car,reRenderedWindowCSSValues,sliders,steeringWheel);</a:t>
            </a:r>
          </a:p>
        </p:txBody>
      </p:sp>
    </p:spTree>
    <p:extLst>
      <p:ext uri="{BB962C8B-B14F-4D97-AF65-F5344CB8AC3E}">
        <p14:creationId xmlns:p14="http://schemas.microsoft.com/office/powerpoint/2010/main" val="28605885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Interactions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PVS/JS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455612" y="2072924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 1)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B4404B-4093-244A-AADB-4ECFFC53868B}"/>
              </a:ext>
            </a:extLst>
          </p:cNvPr>
          <p:cNvCxnSpPr>
            <a:cxnSpLocks/>
          </p:cNvCxnSpPr>
          <p:nvPr/>
        </p:nvCxnSpPr>
        <p:spPr>
          <a:xfrm>
            <a:off x="2574359" y="2404759"/>
            <a:ext cx="2123362" cy="4076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FD40C5-9FE0-5D4A-8102-D2C83740349A}"/>
              </a:ext>
            </a:extLst>
          </p:cNvPr>
          <p:cNvSpPr txBox="1"/>
          <p:nvPr/>
        </p:nvSpPr>
        <p:spPr>
          <a:xfrm>
            <a:off x="675955" y="3638273"/>
            <a:ext cx="3003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interactions</a:t>
            </a:r>
            <a:r>
              <a:rPr lang="pt-PT" sz="1400" dirty="0"/>
              <a:t>/ </a:t>
            </a:r>
            <a:r>
              <a:rPr lang="pt-PT" sz="1400" dirty="0" err="1"/>
              <a:t>buttons</a:t>
            </a:r>
            <a:r>
              <a:rPr lang="pt-PT" sz="1400" dirty="0"/>
              <a:t> </a:t>
            </a:r>
            <a:r>
              <a:rPr lang="pt-PT" sz="1400" dirty="0" err="1"/>
              <a:t>whose</a:t>
            </a:r>
            <a:r>
              <a:rPr lang="pt-PT" sz="1400" dirty="0"/>
              <a:t> </a:t>
            </a:r>
            <a:r>
              <a:rPr lang="pt-PT" sz="1400" dirty="0" err="1"/>
              <a:t>specification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available</a:t>
            </a:r>
            <a:r>
              <a:rPr lang="pt-PT" sz="1400" dirty="0"/>
              <a:t> </a:t>
            </a:r>
            <a:r>
              <a:rPr lang="pt-PT" sz="1400" dirty="0" err="1"/>
              <a:t>at</a:t>
            </a:r>
            <a:r>
              <a:rPr lang="pt-PT" sz="1400" dirty="0"/>
              <a:t> </a:t>
            </a:r>
            <a:r>
              <a:rPr lang="pt-PT" sz="1400" dirty="0" err="1"/>
              <a:t>main.pvs</a:t>
            </a:r>
            <a:r>
              <a:rPr lang="pt-PT" sz="1400" dirty="0"/>
              <a:t> file</a:t>
            </a: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D01443-18D9-6545-8FBD-67704738F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0" t="8386" r="36738" b="27528"/>
          <a:stretch/>
        </p:blipFill>
        <p:spPr>
          <a:xfrm>
            <a:off x="4697721" y="1786132"/>
            <a:ext cx="5058698" cy="46468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69EFB-39A5-324C-BB81-BCDC32F41C22}"/>
              </a:ext>
            </a:extLst>
          </p:cNvPr>
          <p:cNvSpPr/>
          <p:nvPr/>
        </p:nvSpPr>
        <p:spPr>
          <a:xfrm>
            <a:off x="1370421" y="4796357"/>
            <a:ext cx="1291610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ysClr val="windowText" lastClr="000000"/>
                </a:solidFill>
              </a:rPr>
              <a:t>Customization</a:t>
            </a:r>
            <a:r>
              <a:rPr lang="pt-PT" sz="1400" dirty="0">
                <a:solidFill>
                  <a:sysClr val="windowText" lastClr="000000"/>
                </a:solidFill>
              </a:rPr>
              <a:t> (Demo 2)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225A7C8-1C44-CE48-91E4-77647041F1A3}"/>
              </a:ext>
            </a:extLst>
          </p:cNvPr>
          <p:cNvCxnSpPr>
            <a:cxnSpLocks/>
          </p:cNvCxnSpPr>
          <p:nvPr/>
        </p:nvCxnSpPr>
        <p:spPr>
          <a:xfrm>
            <a:off x="2662031" y="5202832"/>
            <a:ext cx="2035690" cy="406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5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TrackGenerator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2176F1-382B-694A-B255-344B3F3B0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4"/>
          <a:stretch/>
        </p:blipFill>
        <p:spPr>
          <a:xfrm>
            <a:off x="796200" y="1622843"/>
            <a:ext cx="5358254" cy="4099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0ACF0F-77EF-E847-8CC7-A2EB4F6C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37" y="2467893"/>
            <a:ext cx="5465720" cy="34498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997803-1E61-0D40-97C1-0CD63475E4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0"/>
          <a:stretch/>
        </p:blipFill>
        <p:spPr>
          <a:xfrm>
            <a:off x="796200" y="5679177"/>
            <a:ext cx="5358254" cy="11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TrackGenerator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II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6688AB-61F4-0345-BF2F-1ACD5D37D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2" y="1804726"/>
            <a:ext cx="4048075" cy="4975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85626-6D42-954A-9538-9D3FECB9915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6" r="-23903"/>
          <a:stretch/>
        </p:blipFill>
        <p:spPr>
          <a:xfrm>
            <a:off x="1623382" y="1636483"/>
            <a:ext cx="5016904" cy="175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0AFD5E-55C0-0C47-9D82-40E0DD287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6483"/>
            <a:ext cx="4535282" cy="51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49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Arcade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C5982-9E20-6240-B72A-3BEBD8ED80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18"/>
          <a:stretch/>
        </p:blipFill>
        <p:spPr>
          <a:xfrm>
            <a:off x="1337715" y="1655503"/>
            <a:ext cx="4758285" cy="5094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AB077-93FB-1441-8D51-E8006E7F2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03" y="2980117"/>
            <a:ext cx="4588742" cy="2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88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" y="3973585"/>
            <a:ext cx="4437148" cy="21811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Initial Demo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vs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1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(More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081C9-4E19-9046-B015-5D7FF6DB19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5" r="25099" b="15873"/>
          <a:stretch/>
        </p:blipFill>
        <p:spPr>
          <a:xfrm>
            <a:off x="4648459" y="2103188"/>
            <a:ext cx="6807079" cy="43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04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69948" y="1544642"/>
            <a:ext cx="1252104" cy="1136412"/>
            <a:chOff x="1585912" y="819150"/>
            <a:chExt cx="5143500" cy="4668265"/>
          </a:xfrm>
        </p:grpSpPr>
        <p:sp>
          <p:nvSpPr>
            <p:cNvPr id="10" name="Diamond 9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23B4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54155" y="3074209"/>
            <a:ext cx="9305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Raleway" charset="0"/>
                <a:ea typeface="Raleway" charset="0"/>
                <a:cs typeface="Raleway" charset="0"/>
              </a:rPr>
              <a:t>MSc Pre-dissertation Workshop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413707" y="5687575"/>
            <a:ext cx="3646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Co-Advisor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Paolo Masci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63" y="4794543"/>
            <a:ext cx="3312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Jul 21</a:t>
            </a:r>
            <a:r>
              <a:rPr lang="en-US" sz="2800" baseline="30000" dirty="0">
                <a:latin typeface="Raleway" charset="0"/>
                <a:ea typeface="Raleway" charset="0"/>
                <a:cs typeface="Raleway" charset="0"/>
              </a:rPr>
              <a:t>st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, 2018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6555" y="4022979"/>
            <a:ext cx="8683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" charset="0"/>
                <a:ea typeface="Raleway" charset="0"/>
                <a:cs typeface="Raleway" charset="0"/>
              </a:rPr>
              <a:t>2D Arcade Racing Game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6555" y="5687576"/>
            <a:ext cx="4636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José Creissac Campos</a:t>
            </a: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E96E17-B749-224B-96A0-0FD62E5D1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1" r="25297" b="16191"/>
          <a:stretch/>
        </p:blipFill>
        <p:spPr>
          <a:xfrm>
            <a:off x="4648458" y="2120548"/>
            <a:ext cx="6807079" cy="43197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" y="3973585"/>
            <a:ext cx="4437148" cy="21811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4721474-A9D0-0F42-8DF5-A4D3967FC777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Initial Demo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vs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1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(More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4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16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1-2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4BCFD-1ADF-1E4E-AF01-50F8058D8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29" y="2024491"/>
            <a:ext cx="8257262" cy="45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9372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3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16E23-9D5F-F84B-AA84-D15980E94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60"/>
          <a:stretch/>
        </p:blipFill>
        <p:spPr>
          <a:xfrm>
            <a:off x="5318768" y="1659497"/>
            <a:ext cx="4011141" cy="167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DAC83-6CD7-5044-A08F-86970A789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93"/>
          <a:stretch/>
        </p:blipFill>
        <p:spPr>
          <a:xfrm>
            <a:off x="5364062" y="3429505"/>
            <a:ext cx="3700309" cy="291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665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18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4-5-6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90B01-21D4-4D4B-A072-860EA25BE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87"/>
          <a:stretch/>
        </p:blipFill>
        <p:spPr>
          <a:xfrm>
            <a:off x="4582886" y="1813345"/>
            <a:ext cx="4245429" cy="2204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2242C-97F2-7446-92C7-63CDB13774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0"/>
          <a:stretch/>
        </p:blipFill>
        <p:spPr>
          <a:xfrm>
            <a:off x="4593783" y="4334470"/>
            <a:ext cx="4234532" cy="180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8279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19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7-8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57E44-C645-C949-9031-047315FA0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32"/>
          <a:stretch/>
        </p:blipFill>
        <p:spPr>
          <a:xfrm>
            <a:off x="4567788" y="1752601"/>
            <a:ext cx="5540828" cy="48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6226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2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 9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919F9-3EB6-2B4C-BDE7-83B8C7AA1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25"/>
          <a:stretch/>
        </p:blipFill>
        <p:spPr>
          <a:xfrm>
            <a:off x="3958617" y="2269273"/>
            <a:ext cx="7029128" cy="35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584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10-11-12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6F3C1C-E3C3-E644-AA7C-7E110A33B2BC}"/>
              </a:ext>
            </a:extLst>
          </p:cNvPr>
          <p:cNvSpPr txBox="1">
            <a:spLocks/>
          </p:cNvSpPr>
          <p:nvPr/>
        </p:nvSpPr>
        <p:spPr>
          <a:xfrm>
            <a:off x="1038183" y="4577610"/>
            <a:ext cx="2275464" cy="1168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 13 (Final) Customization Widget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51F35A-7A3F-6048-BD07-7043BB999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54"/>
          <a:stretch/>
        </p:blipFill>
        <p:spPr>
          <a:xfrm>
            <a:off x="4551549" y="2058817"/>
            <a:ext cx="6351942" cy="36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477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22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 – After Configurations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F1D0C-AC51-5B40-B1E7-D4DA1DB4C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7" r="25297" b="10000"/>
          <a:stretch/>
        </p:blipFill>
        <p:spPr>
          <a:xfrm>
            <a:off x="4582886" y="1817915"/>
            <a:ext cx="6404859" cy="43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65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 – After Configurations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F1D0C-AC51-5B40-B1E7-D4DA1DB4C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7" r="25297" b="10000"/>
          <a:stretch/>
        </p:blipFill>
        <p:spPr>
          <a:xfrm>
            <a:off x="399826" y="0"/>
            <a:ext cx="11392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92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728" y="2106823"/>
            <a:ext cx="74845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Simulator Final Version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 (More Conscious User – Fill all Optional Fields 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on index.js)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751" y="6490173"/>
            <a:ext cx="11375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Based on Demos: Outrun (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https://codeincomplete.com/games/racer/v4-final/)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(https://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onaluf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6570" y="3203125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Available at: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-web/tree/gaming/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examplesDev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/demos/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arcade_game_simulator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EEE94-9D78-D54A-A6CB-5527869E9109}"/>
              </a:ext>
            </a:extLst>
          </p:cNvPr>
          <p:cNvSpPr/>
          <p:nvPr/>
        </p:nvSpPr>
        <p:spPr>
          <a:xfrm>
            <a:off x="2520298" y="3984874"/>
            <a:ext cx="7484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Simulator Final Version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 (Less Conscious User – Fill all Inputs)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E3F93-A2BD-4144-A1D1-6BE8CFD64884}"/>
              </a:ext>
            </a:extLst>
          </p:cNvPr>
          <p:cNvSpPr/>
          <p:nvPr/>
        </p:nvSpPr>
        <p:spPr>
          <a:xfrm>
            <a:off x="166569" y="5129801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Available at: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-web/tree/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gamingDev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/examples/demos/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driving_simulator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9808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606636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Examples of Old Arcade Racing Games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94976" y="5889219"/>
            <a:ext cx="5628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gfycat.com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/gifs/detail/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quickdeadlygordonsetter</a:t>
            </a:r>
            <a:endParaRPr lang="en-US" sz="1400" dirty="0">
              <a:solidFill>
                <a:srgbClr val="3E50B4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5106" y="5889219"/>
            <a:ext cx="4994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medium.com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/@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morgankitten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/looking-back-at-outrun-aa8504c5da68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0" y="2088512"/>
            <a:ext cx="5345030" cy="3771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43" y="2088512"/>
            <a:ext cx="5208902" cy="37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012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2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20669" y="1652161"/>
            <a:ext cx="33122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</a:rPr>
              <a:t>Final Version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987" y="6490173"/>
            <a:ext cx="11375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Based on Demos: Outrun (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3"/>
              </a:rPr>
              <a:t>https://codeincomplete.com/games/racer/v4-final/)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(https://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onaluf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6F99E-A5B7-FB43-981E-63B9C5201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5" t="15699" r="25448" b="33979"/>
          <a:stretch/>
        </p:blipFill>
        <p:spPr>
          <a:xfrm>
            <a:off x="3075376" y="1980947"/>
            <a:ext cx="6142365" cy="4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1285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728" y="2444279"/>
            <a:ext cx="74845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Tutorial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6569" y="3074567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-web/blob/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gamingDev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src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/client/app/widgets/car/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car_tutorials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index.html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EEE94-9D78-D54A-A6CB-5527869E9109}"/>
              </a:ext>
            </a:extLst>
          </p:cNvPr>
          <p:cNvSpPr/>
          <p:nvPr/>
        </p:nvSpPr>
        <p:spPr>
          <a:xfrm>
            <a:off x="2520298" y="4322330"/>
            <a:ext cx="74845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All Documentation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E3F93-A2BD-4144-A1D1-6BE8CFD64884}"/>
              </a:ext>
            </a:extLst>
          </p:cNvPr>
          <p:cNvSpPr/>
          <p:nvPr/>
        </p:nvSpPr>
        <p:spPr>
          <a:xfrm>
            <a:off x="166569" y="4947513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-web/blob/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gamingDev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src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/client/app/widgets/car/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car_docs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index.html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DAA5A-962C-B14E-9AC4-75B7A8F9C3FE}"/>
              </a:ext>
            </a:extLst>
          </p:cNvPr>
          <p:cNvSpPr txBox="1"/>
          <p:nvPr/>
        </p:nvSpPr>
        <p:spPr>
          <a:xfrm>
            <a:off x="12050486" y="6237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1283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69948" y="531507"/>
            <a:ext cx="1252104" cy="1136412"/>
            <a:chOff x="1585912" y="819150"/>
            <a:chExt cx="5143500" cy="4668265"/>
          </a:xfrm>
        </p:grpSpPr>
        <p:sp>
          <p:nvSpPr>
            <p:cNvPr id="10" name="Diamond 9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23B4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54155" y="3200259"/>
            <a:ext cx="9305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Raleway" charset="0"/>
                <a:ea typeface="Raleway" charset="0"/>
                <a:cs typeface="Raleway" charset="0"/>
              </a:rPr>
              <a:t>MSc Pre-dissertation Workshop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413707" y="5687575"/>
            <a:ext cx="3646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Co-Advisor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Paolo Masci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63" y="4916832"/>
            <a:ext cx="3312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Jul 21</a:t>
            </a:r>
            <a:r>
              <a:rPr lang="en-US" sz="2800" baseline="30000" dirty="0">
                <a:latin typeface="Raleway" charset="0"/>
                <a:ea typeface="Raleway" charset="0"/>
                <a:cs typeface="Raleway" charset="0"/>
              </a:rPr>
              <a:t>st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, 2018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6555" y="4139805"/>
            <a:ext cx="8683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" charset="0"/>
                <a:ea typeface="Raleway" charset="0"/>
                <a:cs typeface="Raleway" charset="0"/>
              </a:rPr>
              <a:t>2D Arcade Racing Game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6555" y="5687576"/>
            <a:ext cx="4636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José Creissac Campos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54155" y="2018590"/>
            <a:ext cx="86836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Raleway" charset="0"/>
                <a:ea typeface="Raleway" charset="0"/>
                <a:cs typeface="Raleway" charset="0"/>
              </a:rPr>
              <a:t>END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4647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23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44686" y="2790401"/>
            <a:ext cx="7607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Raleway" charset="0"/>
                <a:ea typeface="Raleway" charset="0"/>
                <a:cs typeface="Raleway" charset="0"/>
              </a:rPr>
              <a:t>Design and development of an arcade simulation environment for PVSio-web </a:t>
            </a:r>
            <a:endParaRPr lang="en-US" sz="4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43660" y="4859270"/>
            <a:ext cx="4009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MSc in Computer Science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5004" y="660914"/>
            <a:ext cx="3395222" cy="614554"/>
            <a:chOff x="835004" y="660914"/>
            <a:chExt cx="3395222" cy="614554"/>
          </a:xfrm>
        </p:grpSpPr>
        <p:grpSp>
          <p:nvGrpSpPr>
            <p:cNvPr id="11" name="Group 10"/>
            <p:cNvGrpSpPr/>
            <p:nvPr/>
          </p:nvGrpSpPr>
          <p:grpSpPr>
            <a:xfrm>
              <a:off x="835004" y="660914"/>
              <a:ext cx="677117" cy="614554"/>
              <a:chOff x="1585912" y="819150"/>
              <a:chExt cx="5143500" cy="4668265"/>
            </a:xfrm>
          </p:grpSpPr>
          <p:sp>
            <p:nvSpPr>
              <p:cNvPr id="12" name="Diamond 11"/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Diamond 13"/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23B4FF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81385" y="767545"/>
              <a:ext cx="254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PVSio-web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065193" y="5682212"/>
            <a:ext cx="3384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Escola de Engenharia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Departamento de Informática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Universidade do Minho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81038" y="5730393"/>
            <a:ext cx="3334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charset="0"/>
                <a:ea typeface="Raleway" charset="0"/>
                <a:cs typeface="Raleway" charset="0"/>
              </a:rPr>
              <a:t>José Carlos Brandão (a71223)</a:t>
            </a:r>
          </a:p>
        </p:txBody>
      </p:sp>
      <p:pic>
        <p:nvPicPr>
          <p:cNvPr id="20" name="Imagem 2">
            <a:extLst>
              <a:ext uri="{FF2B5EF4-FFF2-40B4-BE49-F238E27FC236}">
                <a16:creationId xmlns:a16="http://schemas.microsoft.com/office/drawing/2014/main" id="{611F7A4A-D7AE-4CB9-A4AE-0906EEF6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/>
          <a:stretch/>
        </p:blipFill>
        <p:spPr>
          <a:xfrm>
            <a:off x="11449749" y="660914"/>
            <a:ext cx="775271" cy="3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237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/>
          <p:cNvSpPr>
            <a:spLocks noChangeArrowheads="1"/>
          </p:cNvSpPr>
          <p:nvPr/>
        </p:nvSpPr>
        <p:spPr bwMode="auto">
          <a:xfrm>
            <a:off x="4666466" y="2695127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0" y="2803463"/>
            <a:ext cx="8676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80001" y="2423694"/>
            <a:ext cx="2717517" cy="3673099"/>
            <a:chOff x="736801" y="2682894"/>
            <a:chExt cx="2717517" cy="3673099"/>
          </a:xfrm>
        </p:grpSpPr>
        <p:sp>
          <p:nvSpPr>
            <p:cNvPr id="57" name="Oval 56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aleway" charset="0"/>
                  <a:ea typeface="Raleway" charset="0"/>
                  <a:cs typeface="Raleway" charset="0"/>
                </a:rPr>
                <a:t>1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36801" y="3716241"/>
              <a:ext cx="1784335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aleway" charset="0"/>
                  <a:ea typeface="Raleway" charset="0"/>
                  <a:cs typeface="Raleway" charset="0"/>
                </a:rPr>
                <a:t>State of the Art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36802" y="4232335"/>
              <a:ext cx="2717516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Environments 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Rapid 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Design Flaws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Better Quality Products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>
                <a:buClr>
                  <a:schemeClr val="accent2"/>
                </a:buClr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430273" y="2423694"/>
            <a:ext cx="2717516" cy="4042431"/>
            <a:chOff x="6625213" y="2682894"/>
            <a:chExt cx="2717516" cy="4042431"/>
          </a:xfrm>
        </p:grpSpPr>
        <p:sp>
          <p:nvSpPr>
            <p:cNvPr id="64" name="Oval 63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aleway" charset="0"/>
                  <a:ea typeface="Raleway" charset="0"/>
                  <a:cs typeface="Raleway" charset="0"/>
                </a:rPr>
                <a:t>3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625213" y="3716241"/>
              <a:ext cx="214873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Raleway" charset="0"/>
                  <a:ea typeface="Raleway" charset="0"/>
                  <a:cs typeface="Raleway" charset="0"/>
                </a:rPr>
                <a:t>Proposed Solution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625213" y="4232335"/>
              <a:ext cx="2717516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Automotive Area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Car Dashboards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Environment Prototyping achieved with 2D arcade racing game (track with slope, curves, grass, billboards, moving obstacles,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etc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)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External  Controllers Integration (PS4 controller and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USB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 steering wheel)</a:t>
              </a:r>
            </a:p>
          </p:txBody>
        </p:sp>
      </p:grpSp>
      <p:sp>
        <p:nvSpPr>
          <p:cNvPr id="71" name="Freeform 5"/>
          <p:cNvSpPr>
            <a:spLocks noChangeArrowheads="1"/>
          </p:cNvSpPr>
          <p:nvPr/>
        </p:nvSpPr>
        <p:spPr bwMode="auto">
          <a:xfrm>
            <a:off x="4666466" y="2695127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24019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Agenda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87" name="Oval 86"/>
          <p:cNvSpPr/>
          <p:nvPr/>
        </p:nvSpPr>
        <p:spPr>
          <a:xfrm>
            <a:off x="4605137" y="2482503"/>
            <a:ext cx="684988" cy="6849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605137" y="3495160"/>
            <a:ext cx="2679836" cy="369332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Raleway" charset="0"/>
                <a:ea typeface="Raleway" charset="0"/>
                <a:cs typeface="Raleway" charset="0"/>
              </a:rPr>
              <a:t>Problems &amp; Challenges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648060" y="4024236"/>
            <a:ext cx="2717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Detect design flaws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Achieve better designs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1" name="Oval 90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75835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24019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State of the Art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5</a:t>
            </a: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474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0463" y="6027003"/>
            <a:ext cx="606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Toolkit</a:t>
            </a:r>
            <a:r>
              <a:rPr lang="en-US" sz="2000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: </a:t>
            </a:r>
            <a:r>
              <a:rPr lang="en-US" sz="20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PVSio-web (http://</a:t>
            </a:r>
            <a:r>
              <a:rPr lang="en-US" sz="20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www.pvsioweb.org</a:t>
            </a:r>
            <a:r>
              <a:rPr lang="en-US" sz="20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8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700" y="3065422"/>
            <a:ext cx="1132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“Computerized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are especially valuable for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testing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alternative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USER INTERFACE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designs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prior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production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of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operational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models.”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700" y="3949836"/>
            <a:ext cx="11326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faster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a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can be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created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modified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,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more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likely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it is that USER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test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results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have a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impact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on the product’s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design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. “</a:t>
            </a:r>
          </a:p>
          <a:p>
            <a:pPr>
              <a:defRPr/>
            </a:pPr>
            <a:endParaRPr lang="en-US" sz="2000" i="1" dirty="0">
              <a:latin typeface="Raleway" charset="0"/>
              <a:ea typeface="Raleway" charset="0"/>
              <a:cs typeface="Raleway" charset="0"/>
            </a:endParaRPr>
          </a:p>
          <a:p>
            <a:pPr>
              <a:defRPr/>
            </a:pP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“It is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useful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employ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software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tools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facilitate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rapid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prototyping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allow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changes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low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cost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.“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72410" y="5309586"/>
            <a:ext cx="4113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Cited in</a:t>
            </a:r>
            <a:r>
              <a:rPr lang="en-US" sz="1200" b="1" i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: </a:t>
            </a:r>
            <a:r>
              <a:rPr lang="is-IS" sz="1200" i="1" dirty="0">
                <a:latin typeface="Raleway" charset="0"/>
                <a:ea typeface="Raleway" charset="0"/>
                <a:cs typeface="Raleway" charset="0"/>
              </a:rPr>
              <a:t>BS EN 62366:2008</a:t>
            </a:r>
            <a:r>
              <a:rPr lang="en-US" sz="1200" i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— </a:t>
            </a:r>
            <a:r>
              <a:rPr lang="nb-NO" sz="1200" i="1" dirty="0">
                <a:latin typeface="Raleway" charset="0"/>
                <a:ea typeface="Raleway" charset="0"/>
                <a:cs typeface="Raleway" charset="0"/>
              </a:rPr>
              <a:t>ICS 11.040.01 </a:t>
            </a:r>
            <a:endParaRPr lang="en-US" sz="1200" i="1" dirty="0">
              <a:solidFill>
                <a:srgbClr val="3E50B4"/>
              </a:solidFill>
              <a:latin typeface="Raleway" charset="0"/>
              <a:ea typeface="Raleway" charset="0"/>
              <a:cs typeface="Raleway" charset="0"/>
            </a:endParaRPr>
          </a:p>
          <a:p>
            <a:pPr algn="ctr"/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BRITISH STANDARD — Medical devices </a:t>
            </a:r>
          </a:p>
          <a:p>
            <a:pPr algn="ctr"/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Application of usability engineering to medical devices</a:t>
            </a:r>
            <a:endParaRPr lang="nb-NO" sz="1200" i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6941" y="2162912"/>
            <a:ext cx="113602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“USER INTERFACE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-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Functional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, computer-based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simulation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of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USER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INTERFACE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enables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representative USERS to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perform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realistic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tasks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“</a:t>
            </a:r>
          </a:p>
          <a:p>
            <a:endParaRPr lang="en-US" sz="1000" i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011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38425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Problems &amp; Challenges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2361" y="2881893"/>
            <a:ext cx="1133739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2D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Low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Fidelity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)  </a:t>
            </a:r>
            <a:r>
              <a:rPr lang="pt-PT" sz="2400" b="1" i="1" dirty="0" err="1">
                <a:latin typeface="Raleway" charset="0"/>
                <a:ea typeface="Raleway" charset="0"/>
                <a:cs typeface="Raleway" charset="0"/>
              </a:rPr>
              <a:t>vs</a:t>
            </a:r>
            <a:r>
              <a:rPr lang="pt-PT" sz="24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3D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High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Fidelity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Faster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(runs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on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any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browser/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device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)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Less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resources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(i.e. smaller</a:t>
            </a:r>
            <a:r>
              <a:rPr lang="pt-PT" sz="2000" b="1" dirty="0"/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libraries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)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3D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visual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aspects can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be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achieved</a:t>
            </a:r>
            <a:endParaRPr lang="pt-PT" sz="2000" dirty="0">
              <a:latin typeface="Raleway" charset="0"/>
              <a:ea typeface="Raleway" charset="0"/>
              <a:cs typeface="Raleway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Smaller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and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more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readable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code</a:t>
            </a:r>
            <a:endParaRPr lang="pt-PT" sz="2000" b="1" dirty="0">
              <a:latin typeface="Raleway" charset="0"/>
              <a:ea typeface="Raleway" charset="0"/>
              <a:cs typeface="Raleway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Cheaper</a:t>
            </a:r>
            <a:endParaRPr lang="en-US" sz="20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0463" y="5898078"/>
            <a:ext cx="112811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Main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Goal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mr-IN" sz="2400" dirty="0">
                <a:latin typeface="Raleway" charset="0"/>
                <a:ea typeface="Raleway" charset="0"/>
                <a:cs typeface="Raleway" charset="0"/>
              </a:rPr>
              <a:t>–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“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Having someone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driving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in a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road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, with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obstacles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6941" y="1914098"/>
            <a:ext cx="11025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Interactive Systems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Problems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mr-IN" sz="2400" dirty="0">
                <a:latin typeface="Raleway" charset="0"/>
                <a:ea typeface="Raleway" charset="0"/>
                <a:cs typeface="Raleway" charset="0"/>
              </a:rPr>
              <a:t>–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2015 Lincoln MKC design flaw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48782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6082514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357889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Proposed Solution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599" y="2314290"/>
            <a:ext cx="5040000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40828" y="2307289"/>
            <a:ext cx="6422572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7629" y="2738176"/>
            <a:ext cx="4319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Development of </a:t>
            </a:r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APIs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32114" y="2657762"/>
            <a:ext cx="504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Concrete Application 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by developing a </a:t>
            </a:r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2D Arcade Driving Simulator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85958" y="3963750"/>
            <a:ext cx="46597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Creation of a Track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Setup Vehicle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Setup Landscape/Surroundings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Integration of External Controllers</a:t>
            </a:r>
          </a:p>
          <a:p>
            <a:pPr marL="457200" indent="-457200">
              <a:buFont typeface="Arial" charset="0"/>
              <a:buChar char="•"/>
            </a:pPr>
            <a:r>
              <a:rPr lang="pt-PT" dirty="0">
                <a:latin typeface="Raleway" charset="0"/>
                <a:ea typeface="Raleway" charset="0"/>
                <a:cs typeface="Raleway" charset="0"/>
              </a:rPr>
              <a:t>I</a:t>
            </a:r>
            <a:r>
              <a:rPr lang="en-US" dirty="0">
                <a:latin typeface="Raleway" charset="0"/>
                <a:ea typeface="Raleway" charset="0"/>
                <a:cs typeface="Raleway" charset="0"/>
              </a:rPr>
              <a:t>ntegration of Gyroscope Controllers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06087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55"/>
          <a:stretch/>
        </p:blipFill>
        <p:spPr>
          <a:xfrm>
            <a:off x="5647649" y="4443311"/>
            <a:ext cx="1609967" cy="10194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08"/>
          <a:stretch/>
        </p:blipFill>
        <p:spPr>
          <a:xfrm>
            <a:off x="7116610" y="4447494"/>
            <a:ext cx="1610856" cy="102644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105835" y="6395754"/>
            <a:ext cx="94212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PVSio-web (https://</a:t>
            </a:r>
            <a:r>
              <a:rPr lang="en-US" sz="16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6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blob/gaming/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8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7A7BE-7A1A-4A4D-80DF-1647405A0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52" y="4286990"/>
            <a:ext cx="1325265" cy="1296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3877A-7C1A-7D47-9AF2-BD5C4271A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15" y="4348112"/>
            <a:ext cx="1269445" cy="11746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909857A-641E-2F4E-A740-7B59223DDAE6}"/>
              </a:ext>
            </a:extLst>
          </p:cNvPr>
          <p:cNvSpPr/>
          <p:nvPr/>
        </p:nvSpPr>
        <p:spPr>
          <a:xfrm>
            <a:off x="8203788" y="5473935"/>
            <a:ext cx="4319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Logitech G29 – Steering Wheel and Pedals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1DA7CE-FA51-074F-BB9F-EBC961871EB5}"/>
              </a:ext>
            </a:extLst>
          </p:cNvPr>
          <p:cNvSpPr/>
          <p:nvPr/>
        </p:nvSpPr>
        <p:spPr>
          <a:xfrm>
            <a:off x="5783828" y="5473936"/>
            <a:ext cx="1217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PS4 Controller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3E2933-9D7E-AA4A-8FDB-9874EAAB4E30}"/>
              </a:ext>
            </a:extLst>
          </p:cNvPr>
          <p:cNvSpPr/>
          <p:nvPr/>
        </p:nvSpPr>
        <p:spPr>
          <a:xfrm>
            <a:off x="7032862" y="5465925"/>
            <a:ext cx="17836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XBOX One Controller</a:t>
            </a:r>
          </a:p>
        </p:txBody>
      </p:sp>
    </p:spTree>
    <p:extLst>
      <p:ext uri="{BB962C8B-B14F-4D97-AF65-F5344CB8AC3E}">
        <p14:creationId xmlns:p14="http://schemas.microsoft.com/office/powerpoint/2010/main" val="19319199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23B4FF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9077" y="2689571"/>
            <a:ext cx="6026953" cy="113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5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Implementation</a:t>
            </a:r>
            <a:endParaRPr lang="en-US" sz="40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911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 To Achieve 3D Perspective In A 2D Game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467" t="7084" r="11247" b="4840"/>
          <a:stretch/>
        </p:blipFill>
        <p:spPr>
          <a:xfrm>
            <a:off x="830179" y="1620948"/>
            <a:ext cx="4415588" cy="2544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042" t="5026" r="8590"/>
          <a:stretch/>
        </p:blipFill>
        <p:spPr>
          <a:xfrm>
            <a:off x="1686069" y="4403557"/>
            <a:ext cx="3559698" cy="2298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19"/>
          <a:stretch/>
        </p:blipFill>
        <p:spPr>
          <a:xfrm>
            <a:off x="6096000" y="1980947"/>
            <a:ext cx="4716300" cy="41134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02048" y="6508410"/>
            <a:ext cx="5405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Source: 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codeincomplete.com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/posts/javascript-racer-v1-straight/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Arc 7"/>
          <p:cNvSpPr/>
          <p:nvPr/>
        </p:nvSpPr>
        <p:spPr>
          <a:xfrm rot="2401070">
            <a:off x="1541925" y="2146584"/>
            <a:ext cx="289934" cy="34275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71470" y="2246132"/>
            <a:ext cx="482911" cy="26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0434" y="2388536"/>
            <a:ext cx="571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fov/2</a:t>
            </a:r>
          </a:p>
        </p:txBody>
      </p:sp>
    </p:spTree>
    <p:extLst>
      <p:ext uri="{BB962C8B-B14F-4D97-AF65-F5344CB8AC3E}">
        <p14:creationId xmlns:p14="http://schemas.microsoft.com/office/powerpoint/2010/main" val="14726488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with Circl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erlin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44971</TotalTime>
  <Words>2202</Words>
  <Application>Microsoft Macintosh PowerPoint</Application>
  <PresentationFormat>Widescreen</PresentationFormat>
  <Paragraphs>405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Mangal</vt:lpstr>
      <vt:lpstr>Noto Sans</vt:lpstr>
      <vt:lpstr>Raleway</vt:lpstr>
      <vt:lpstr>Roboto Light</vt:lpstr>
      <vt:lpstr>Roboto Medium</vt:lpstr>
      <vt:lpstr>Unica One</vt:lpstr>
      <vt:lpstr>Wingdings</vt:lpstr>
      <vt:lpstr>Blank</vt:lpstr>
      <vt:lpstr>Basic with Circle</vt:lpstr>
      <vt:lpstr>Headerline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Ergün Kayis</dc:creator>
  <cp:lastModifiedBy>José Carlos da Silva Brandão Gonçalves</cp:lastModifiedBy>
  <cp:revision>857</cp:revision>
  <dcterms:created xsi:type="dcterms:W3CDTF">2015-05-30T00:46:15Z</dcterms:created>
  <dcterms:modified xsi:type="dcterms:W3CDTF">2018-07-21T16:27:21Z</dcterms:modified>
</cp:coreProperties>
</file>